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37" r:id="rId1"/>
  </p:sldMasterIdLst>
  <p:notesMasterIdLst>
    <p:notesMasterId r:id="rId6"/>
  </p:notesMasterIdLst>
  <p:sldIdLst>
    <p:sldId id="265" r:id="rId2"/>
    <p:sldId id="257" r:id="rId3"/>
    <p:sldId id="269" r:id="rId4"/>
    <p:sldId id="268"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yam" initials="m" lastIdx="0" clrIdx="0">
    <p:extLst>
      <p:ext uri="{19B8F6BF-5375-455C-9EA6-DF929625EA0E}">
        <p15:presenceInfo xmlns:p15="http://schemas.microsoft.com/office/powerpoint/2012/main" userId="mary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96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commentAuthors" Target="commentAuthor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23CBD0-BAB7-41C6-B9A8-66E28C1F97C0}" type="datetimeFigureOut">
              <a:rPr lang="en-US" smtClean="0"/>
              <a:t>10/31/2019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0211BB-B227-463F-AD5A-A3483B1C0797}" type="slidenum">
              <a:rPr lang="en-US" smtClean="0"/>
              <a:t>‹N°›</a:t>
            </a:fld>
            <a:endParaRPr lang="en-US"/>
          </a:p>
        </p:txBody>
      </p:sp>
    </p:spTree>
    <p:extLst>
      <p:ext uri="{BB962C8B-B14F-4D97-AF65-F5344CB8AC3E}">
        <p14:creationId xmlns:p14="http://schemas.microsoft.com/office/powerpoint/2010/main" val="1900527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0211BB-B227-463F-AD5A-A3483B1C0797}" type="slidenum">
              <a:rPr lang="en-US" smtClean="0"/>
              <a:t>1</a:t>
            </a:fld>
            <a:endParaRPr lang="en-US"/>
          </a:p>
        </p:txBody>
      </p:sp>
    </p:spTree>
    <p:extLst>
      <p:ext uri="{BB962C8B-B14F-4D97-AF65-F5344CB8AC3E}">
        <p14:creationId xmlns:p14="http://schemas.microsoft.com/office/powerpoint/2010/main" val="1923195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0211BB-B227-463F-AD5A-A3483B1C0797}" type="slidenum">
              <a:rPr lang="en-US" smtClean="0"/>
              <a:t>2</a:t>
            </a:fld>
            <a:endParaRPr lang="en-US"/>
          </a:p>
        </p:txBody>
      </p:sp>
    </p:spTree>
    <p:extLst>
      <p:ext uri="{BB962C8B-B14F-4D97-AF65-F5344CB8AC3E}">
        <p14:creationId xmlns:p14="http://schemas.microsoft.com/office/powerpoint/2010/main" val="4282570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0211BB-B227-463F-AD5A-A3483B1C0797}" type="slidenum">
              <a:rPr lang="en-US" smtClean="0"/>
              <a:t>3</a:t>
            </a:fld>
            <a:endParaRPr lang="en-US"/>
          </a:p>
        </p:txBody>
      </p:sp>
    </p:spTree>
    <p:extLst>
      <p:ext uri="{BB962C8B-B14F-4D97-AF65-F5344CB8AC3E}">
        <p14:creationId xmlns:p14="http://schemas.microsoft.com/office/powerpoint/2010/main" val="37820614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0211BB-B227-463F-AD5A-A3483B1C0797}" type="slidenum">
              <a:rPr lang="en-US" smtClean="0"/>
              <a:t>4</a:t>
            </a:fld>
            <a:endParaRPr lang="en-US"/>
          </a:p>
        </p:txBody>
      </p:sp>
    </p:spTree>
    <p:extLst>
      <p:ext uri="{BB962C8B-B14F-4D97-AF65-F5344CB8AC3E}">
        <p14:creationId xmlns:p14="http://schemas.microsoft.com/office/powerpoint/2010/main" val="20251324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r>
              <a:rPr lang="en-US"/>
              <a:t>1</a:t>
            </a:r>
          </a:p>
        </p:txBody>
      </p:sp>
      <p:sp>
        <p:nvSpPr>
          <p:cNvPr id="5" name="Footer Placeholder 4"/>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28052333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a:t>
            </a:r>
          </a:p>
        </p:txBody>
      </p:sp>
      <p:sp>
        <p:nvSpPr>
          <p:cNvPr id="5" name="Footer Placeholder 4"/>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2652315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1</a:t>
            </a:r>
          </a:p>
        </p:txBody>
      </p:sp>
      <p:sp>
        <p:nvSpPr>
          <p:cNvPr id="5" name="Footer Placeholder 4"/>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588217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1</a:t>
            </a:r>
          </a:p>
        </p:txBody>
      </p:sp>
      <p:sp>
        <p:nvSpPr>
          <p:cNvPr id="6" name="Footer Placeholder 5"/>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7" name="Slide Number Placeholder 6"/>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3001237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1</a:t>
            </a:r>
          </a:p>
        </p:txBody>
      </p:sp>
      <p:sp>
        <p:nvSpPr>
          <p:cNvPr id="8" name="Footer Placeholder 7"/>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9" name="Slide Number Placeholder 8"/>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1353561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1</a:t>
            </a:r>
          </a:p>
        </p:txBody>
      </p:sp>
      <p:sp>
        <p:nvSpPr>
          <p:cNvPr id="4" name="Footer Placeholder 3"/>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5" name="Slide Number Placeholder 4"/>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92678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1</a:t>
            </a:r>
          </a:p>
        </p:txBody>
      </p:sp>
      <p:sp>
        <p:nvSpPr>
          <p:cNvPr id="3" name="Footer Placeholder 2"/>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4" name="Slide Number Placeholder 3"/>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3965916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a:t>
            </a:r>
          </a:p>
        </p:txBody>
      </p:sp>
      <p:sp>
        <p:nvSpPr>
          <p:cNvPr id="6" name="Footer Placeholder 5"/>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7" name="Slide Number Placeholder 6"/>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3819929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1</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37109498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a:t>
            </a:r>
          </a:p>
        </p:txBody>
      </p:sp>
      <p:sp>
        <p:nvSpPr>
          <p:cNvPr id="5" name="Footer Placeholder 4"/>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37566511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1</a:t>
            </a:r>
          </a:p>
        </p:txBody>
      </p:sp>
      <p:sp>
        <p:nvSpPr>
          <p:cNvPr id="5" name="Footer Placeholder 4"/>
          <p:cNvSpPr>
            <a:spLocks noGrp="1"/>
          </p:cNvSpPr>
          <p:nvPr>
            <p:ph type="ftr" sz="quarter" idx="11"/>
          </p:nvPr>
        </p:nvSpPr>
        <p:spPr/>
        <p:txBody>
          <a:body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12"/>
          </p:nvPr>
        </p:nvSpPr>
        <p:spPr/>
        <p:txBody>
          <a:bodyPr/>
          <a:lstStyle/>
          <a:p>
            <a:fld id="{B18D1004-D955-40C7-AB36-806B9361AABC}" type="slidenum">
              <a:rPr lang="en-US" smtClean="0"/>
              <a:t>‹N°›</a:t>
            </a:fld>
            <a:endParaRPr lang="en-US"/>
          </a:p>
        </p:txBody>
      </p:sp>
    </p:spTree>
    <p:extLst>
      <p:ext uri="{BB962C8B-B14F-4D97-AF65-F5344CB8AC3E}">
        <p14:creationId xmlns:p14="http://schemas.microsoft.com/office/powerpoint/2010/main" val="12148936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1</a:t>
            </a: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a:t>3 rue du golf-parc innolin- CS 60073-33701 Merignac CEDEX, France. www.Medrik-dynamic.com  </a:t>
            </a: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D1004-D955-40C7-AB36-806B9361AABC}" type="slidenum">
              <a:rPr lang="en-US" smtClean="0"/>
              <a:t>‹N°›</a:t>
            </a:fld>
            <a:endParaRPr lang="en-US"/>
          </a:p>
        </p:txBody>
      </p:sp>
    </p:spTree>
    <p:extLst>
      <p:ext uri="{BB962C8B-B14F-4D97-AF65-F5344CB8AC3E}">
        <p14:creationId xmlns:p14="http://schemas.microsoft.com/office/powerpoint/2010/main" val="4153396103"/>
      </p:ext>
    </p:extLst>
  </p:cSld>
  <p:clrMap bg1="lt1" tx1="dk1" bg2="lt2" tx2="dk2" accent1="accent1" accent2="accent2" accent3="accent3" accent4="accent4" accent5="accent5" accent6="accent6" hlink="hlink" folHlink="folHlink"/>
  <p:sldLayoutIdLst>
    <p:sldLayoutId id="2147484138" r:id="rId1"/>
    <p:sldLayoutId id="2147484139" r:id="rId2"/>
    <p:sldLayoutId id="2147484140" r:id="rId3"/>
    <p:sldLayoutId id="2147484141" r:id="rId4"/>
    <p:sldLayoutId id="2147484142" r:id="rId5"/>
    <p:sldLayoutId id="2147484143" r:id="rId6"/>
    <p:sldLayoutId id="2147484144" r:id="rId7"/>
    <p:sldLayoutId id="2147484145" r:id="rId8"/>
    <p:sldLayoutId id="2147484146" r:id="rId9"/>
    <p:sldLayoutId id="2147484147" r:id="rId10"/>
    <p:sldLayoutId id="2147484148"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emf"/><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emf"/><Relationship Id="rId7"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Date Placeholder 18"/>
          <p:cNvSpPr>
            <a:spLocks noGrp="1"/>
          </p:cNvSpPr>
          <p:nvPr>
            <p:ph type="dt" sz="half" idx="10"/>
          </p:nvPr>
        </p:nvSpPr>
        <p:spPr/>
        <p:txBody>
          <a:bodyPr/>
          <a:lstStyle/>
          <a:p>
            <a:r>
              <a:rPr lang="en-US" dirty="0"/>
              <a:t>1</a:t>
            </a:r>
          </a:p>
        </p:txBody>
      </p:sp>
      <p:sp>
        <p:nvSpPr>
          <p:cNvPr id="6" name="Footer Placeholder 5"/>
          <p:cNvSpPr>
            <a:spLocks noGrp="1"/>
          </p:cNvSpPr>
          <p:nvPr>
            <p:ph type="ftr" sz="quarter" idx="11"/>
          </p:nvPr>
        </p:nvSpPr>
        <p:spPr>
          <a:xfrm>
            <a:off x="2115403" y="6356350"/>
            <a:ext cx="7419833" cy="365125"/>
          </a:xfrm>
        </p:spPr>
        <p:txBody>
          <a:bodyPr anchor="ctr"/>
          <a:lstStyle/>
          <a:p>
            <a:pPr algn="ctr"/>
            <a:r>
              <a:rPr lang="fr-FR" sz="1400" i="1" dirty="0">
                <a:solidFill>
                  <a:schemeClr val="tx1">
                    <a:lumMod val="65000"/>
                    <a:lumOff val="35000"/>
                  </a:schemeClr>
                </a:solidFill>
              </a:rPr>
              <a:t>Plateforme Technologique d’Innovation Biomédicale (PTIB) – Hôpital Xavier </a:t>
            </a:r>
            <a:r>
              <a:rPr lang="fr-FR" sz="1400" i="1" dirty="0" err="1">
                <a:solidFill>
                  <a:schemeClr val="tx1">
                    <a:lumMod val="65000"/>
                    <a:lumOff val="35000"/>
                  </a:schemeClr>
                </a:solidFill>
              </a:rPr>
              <a:t>Arnozan</a:t>
            </a:r>
            <a:r>
              <a:rPr lang="fr-FR" sz="1400" i="1" dirty="0">
                <a:solidFill>
                  <a:schemeClr val="tx1">
                    <a:lumMod val="65000"/>
                    <a:lumOff val="35000"/>
                  </a:schemeClr>
                </a:solidFill>
              </a:rPr>
              <a:t> </a:t>
            </a:r>
          </a:p>
          <a:p>
            <a:r>
              <a:rPr lang="fr-FR" sz="1400" i="1" dirty="0">
                <a:solidFill>
                  <a:schemeClr val="tx1">
                    <a:lumMod val="65000"/>
                    <a:lumOff val="35000"/>
                  </a:schemeClr>
                </a:solidFill>
              </a:rPr>
              <a:t>Avenue du Haut Lévêque – 33604 Pessac – France</a:t>
            </a:r>
          </a:p>
          <a:p>
            <a:pPr algn="ctr"/>
            <a:r>
              <a:rPr lang="fr-FR" sz="1400" i="1" u="sng" dirty="0">
                <a:solidFill>
                  <a:schemeClr val="tx1">
                    <a:lumMod val="65000"/>
                    <a:lumOff val="35000"/>
                  </a:schemeClr>
                </a:solidFill>
              </a:rPr>
              <a:t>www.medrik-dynamic.com </a:t>
            </a:r>
          </a:p>
          <a:p>
            <a:endParaRPr lang="en-US" dirty="0"/>
          </a:p>
        </p:txBody>
      </p:sp>
      <p:sp>
        <p:nvSpPr>
          <p:cNvPr id="20" name="Slide Number Placeholder 19"/>
          <p:cNvSpPr>
            <a:spLocks noGrp="1"/>
          </p:cNvSpPr>
          <p:nvPr>
            <p:ph type="sldNum" sz="quarter" idx="12"/>
          </p:nvPr>
        </p:nvSpPr>
        <p:spPr>
          <a:xfrm>
            <a:off x="9148958" y="6369335"/>
            <a:ext cx="2743200" cy="365125"/>
          </a:xfrm>
        </p:spPr>
        <p:txBody>
          <a:bodyPr>
            <a:normAutofit/>
          </a:bodyPr>
          <a:lstStyle/>
          <a:p>
            <a:fld id="{B18D1004-D955-40C7-AB36-806B9361AABC}" type="slidenum">
              <a:rPr lang="en-US" sz="1400" smtClean="0">
                <a:solidFill>
                  <a:schemeClr val="tx1">
                    <a:lumMod val="65000"/>
                    <a:lumOff val="35000"/>
                  </a:schemeClr>
                </a:solidFill>
              </a:rPr>
              <a:t>1</a:t>
            </a:fld>
            <a:endParaRPr lang="en-US" sz="1400" dirty="0">
              <a:solidFill>
                <a:schemeClr val="tx1">
                  <a:lumMod val="65000"/>
                  <a:lumOff val="35000"/>
                </a:schemeClr>
              </a:solidFill>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17510" y="122390"/>
            <a:ext cx="5583534" cy="19276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p:cNvCxnSpPr/>
          <p:nvPr/>
        </p:nvCxnSpPr>
        <p:spPr>
          <a:xfrm flipV="1">
            <a:off x="2217307" y="2033143"/>
            <a:ext cx="7983940" cy="7700"/>
          </a:xfrm>
          <a:prstGeom prst="line">
            <a:avLst/>
          </a:prstGeom>
          <a:ln w="28575">
            <a:solidFill>
              <a:srgbClr val="FF0000"/>
            </a:solidFill>
          </a:ln>
          <a:effectLst>
            <a:outerShdw blurRad="50800" dist="38100" dir="5400000" algn="t" rotWithShape="0">
              <a:prstClr val="black">
                <a:alpha val="40000"/>
              </a:prstClr>
            </a:outerShdw>
            <a:reflection blurRad="6350" stA="50000" endA="300" endPos="55000" dir="5400000" sy="-100000" algn="bl" rotWithShape="0"/>
          </a:effectLst>
          <a:scene3d>
            <a:camera prst="perspectiveRelaxedModerately"/>
            <a:lightRig rig="threePt" dir="t"/>
          </a:scene3d>
          <a:sp3d>
            <a:bevelT w="152400" h="50800" prst="softRound"/>
          </a:sp3d>
        </p:spPr>
        <p:style>
          <a:lnRef idx="3">
            <a:schemeClr val="accent2"/>
          </a:lnRef>
          <a:fillRef idx="0">
            <a:schemeClr val="accent2"/>
          </a:fillRef>
          <a:effectRef idx="2">
            <a:schemeClr val="accent2"/>
          </a:effectRef>
          <a:fontRef idx="minor">
            <a:schemeClr val="tx1"/>
          </a:fontRef>
        </p:style>
      </p:cxnSp>
      <p:sp>
        <p:nvSpPr>
          <p:cNvPr id="21" name="Slide Number Placeholder 6"/>
          <p:cNvSpPr txBox="1">
            <a:spLocks/>
          </p:cNvSpPr>
          <p:nvPr/>
        </p:nvSpPr>
        <p:spPr>
          <a:xfrm>
            <a:off x="-402608" y="6357677"/>
            <a:ext cx="2743200" cy="36512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1">
                    <a:lumMod val="6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4DFFAB1-4FBF-4665-87E6-2F9D9EAB4CF6}" type="datetime5">
              <a:rPr lang="en-US" sz="1400" smtClean="0">
                <a:solidFill>
                  <a:schemeClr val="tx1">
                    <a:lumMod val="65000"/>
                    <a:lumOff val="35000"/>
                  </a:schemeClr>
                </a:solidFill>
              </a:rPr>
              <a:t>31-Oct-19</a:t>
            </a:fld>
            <a:endParaRPr lang="en-US" sz="1400" dirty="0">
              <a:solidFill>
                <a:schemeClr val="tx1">
                  <a:lumMod val="65000"/>
                  <a:lumOff val="35000"/>
                </a:schemeClr>
              </a:solidFill>
            </a:endParaRPr>
          </a:p>
        </p:txBody>
      </p:sp>
      <p:cxnSp>
        <p:nvCxnSpPr>
          <p:cNvPr id="16" name="Straight Connector 15"/>
          <p:cNvCxnSpPr/>
          <p:nvPr/>
        </p:nvCxnSpPr>
        <p:spPr>
          <a:xfrm>
            <a:off x="1629858" y="2162580"/>
            <a:ext cx="9077336" cy="0"/>
          </a:xfrm>
          <a:prstGeom prst="line">
            <a:avLst/>
          </a:prstGeom>
          <a:ln w="28575">
            <a:solidFill>
              <a:schemeClr val="bg1">
                <a:lumMod val="50000"/>
              </a:schemeClr>
            </a:solidFill>
          </a:ln>
          <a:effectLst>
            <a:outerShdw blurRad="50800" dist="38100" dir="5400000" algn="t" rotWithShape="0">
              <a:prstClr val="black">
                <a:alpha val="40000"/>
              </a:prstClr>
            </a:outerShdw>
            <a:reflection blurRad="6350" stA="50000" endA="300" endPos="55000" dir="5400000" sy="-100000" algn="bl" rotWithShape="0"/>
          </a:effectLst>
          <a:scene3d>
            <a:camera prst="orthographicFront"/>
            <a:lightRig rig="threePt" dir="t"/>
          </a:scene3d>
          <a:sp3d>
            <a:bevelT w="152400" h="50800" prst="softRound"/>
          </a:sp3d>
        </p:spPr>
        <p:style>
          <a:lnRef idx="3">
            <a:schemeClr val="accent2"/>
          </a:lnRef>
          <a:fillRef idx="0">
            <a:schemeClr val="accent2"/>
          </a:fillRef>
          <a:effectRef idx="2">
            <a:schemeClr val="accent2"/>
          </a:effectRef>
          <a:fontRef idx="minor">
            <a:schemeClr val="tx1"/>
          </a:fontRef>
        </p:style>
      </p:cxnSp>
      <p:sp>
        <p:nvSpPr>
          <p:cNvPr id="17" name="Subtitle 2"/>
          <p:cNvSpPr>
            <a:spLocks noGrp="1"/>
          </p:cNvSpPr>
          <p:nvPr>
            <p:ph type="subTitle" idx="1"/>
          </p:nvPr>
        </p:nvSpPr>
        <p:spPr>
          <a:xfrm>
            <a:off x="1335661" y="3084394"/>
            <a:ext cx="9418320" cy="1677022"/>
          </a:xfrm>
        </p:spPr>
        <p:txBody>
          <a:bodyPr anchor="ctr">
            <a:normAutofit/>
          </a:bodyPr>
          <a:lstStyle/>
          <a:p>
            <a:pPr>
              <a:spcBef>
                <a:spcPct val="0"/>
              </a:spcBef>
            </a:pPr>
            <a:r>
              <a:rPr lang="fr-FR" sz="3200" spc="300" dirty="0">
                <a:solidFill>
                  <a:schemeClr val="tx1">
                    <a:lumMod val="75000"/>
                    <a:lumOff val="25000"/>
                  </a:schemeClr>
                </a:solidFill>
                <a:effectLst>
                  <a:outerShdw blurRad="50800" dist="38100" dir="2700000" algn="tl" rotWithShape="0">
                    <a:prstClr val="black">
                      <a:alpha val="40000"/>
                    </a:prstClr>
                  </a:outerShdw>
                </a:effectLst>
                <a:latin typeface="Calibri Light" panose="020F0302020204030204" pitchFamily="34" charset="0"/>
                <a:ea typeface="+mj-ea"/>
                <a:cs typeface="Calibri Light" panose="020F0302020204030204" pitchFamily="34" charset="0"/>
              </a:rPr>
              <a:t>Au service de l’innovation biomédicale</a:t>
            </a:r>
          </a:p>
        </p:txBody>
      </p:sp>
    </p:spTree>
    <p:extLst>
      <p:ext uri="{BB962C8B-B14F-4D97-AF65-F5344CB8AC3E}">
        <p14:creationId xmlns:p14="http://schemas.microsoft.com/office/powerpoint/2010/main" val="3559774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18615" y="329089"/>
            <a:ext cx="8980227" cy="640387"/>
          </a:xfrm>
        </p:spPr>
        <p:txBody>
          <a:bodyPr>
            <a:normAutofit/>
          </a:bodyPr>
          <a:lstStyle/>
          <a:p>
            <a:r>
              <a:rPr lang="en-US" sz="2600" spc="300" dirty="0">
                <a:solidFill>
                  <a:schemeClr val="tx1">
                    <a:lumMod val="75000"/>
                    <a:lumOff val="25000"/>
                  </a:schemeClr>
                </a:solidFill>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A PROPOS DE NOUS</a:t>
            </a:r>
          </a:p>
        </p:txBody>
      </p:sp>
      <p:sp>
        <p:nvSpPr>
          <p:cNvPr id="12" name="Content Placeholder 11"/>
          <p:cNvSpPr>
            <a:spLocks noGrp="1"/>
          </p:cNvSpPr>
          <p:nvPr>
            <p:ph idx="1"/>
          </p:nvPr>
        </p:nvSpPr>
        <p:spPr>
          <a:xfrm>
            <a:off x="518615" y="1164342"/>
            <a:ext cx="11232107" cy="5009074"/>
          </a:xfrm>
        </p:spPr>
        <p:txBody>
          <a:bodyPr>
            <a:normAutofit/>
          </a:bodyPr>
          <a:lstStyle/>
          <a:p>
            <a:pPr marL="0" indent="0">
              <a:buNone/>
            </a:pPr>
            <a:endParaRPr lang="fr-FR" sz="2000" dirty="0">
              <a:latin typeface="+mj-lt"/>
            </a:endParaRPr>
          </a:p>
          <a:p>
            <a:pPr marL="0" indent="0">
              <a:buNone/>
            </a:pPr>
            <a:r>
              <a:rPr lang="fr-FR" sz="2000" b="1" dirty="0">
                <a:solidFill>
                  <a:schemeClr val="tx1">
                    <a:lumMod val="85000"/>
                    <a:lumOff val="15000"/>
                  </a:schemeClr>
                </a:solidFill>
                <a:latin typeface="+mj-lt"/>
              </a:rPr>
              <a:t>M</a:t>
            </a:r>
            <a:r>
              <a:rPr lang="fr-FR" sz="2000" dirty="0">
                <a:latin typeface="+mj-lt"/>
              </a:rPr>
              <a:t>edrik Dynamic </a:t>
            </a:r>
            <a:r>
              <a:rPr lang="fr-FR" sz="2000" dirty="0" err="1">
                <a:latin typeface="+mj-lt"/>
              </a:rPr>
              <a:t>Technology</a:t>
            </a:r>
            <a:r>
              <a:rPr lang="fr-FR" sz="2000" dirty="0">
                <a:latin typeface="+mj-lt"/>
              </a:rPr>
              <a:t> est une société de recherche et développement spécialisée dans l’</a:t>
            </a:r>
            <a:r>
              <a:rPr lang="fr-FR" sz="2000" b="1" dirty="0">
                <a:solidFill>
                  <a:schemeClr val="tx1">
                    <a:lumMod val="85000"/>
                    <a:lumOff val="15000"/>
                  </a:schemeClr>
                </a:solidFill>
                <a:latin typeface="+mj-lt"/>
              </a:rPr>
              <a:t>ingénierie biomédicale</a:t>
            </a:r>
            <a:r>
              <a:rPr lang="fr-FR" sz="2000" dirty="0">
                <a:latin typeface="+mj-lt"/>
              </a:rPr>
              <a:t>. Nous fournissons des services de </a:t>
            </a:r>
            <a:r>
              <a:rPr lang="fr-FR" sz="2000" b="1" dirty="0">
                <a:solidFill>
                  <a:schemeClr val="tx1">
                    <a:lumMod val="85000"/>
                    <a:lumOff val="15000"/>
                  </a:schemeClr>
                </a:solidFill>
                <a:latin typeface="+mj-lt"/>
              </a:rPr>
              <a:t>conception</a:t>
            </a:r>
            <a:r>
              <a:rPr lang="fr-FR" sz="2000" dirty="0">
                <a:latin typeface="+mj-lt"/>
              </a:rPr>
              <a:t> et de </a:t>
            </a:r>
            <a:r>
              <a:rPr lang="fr-FR" sz="2000" b="1" dirty="0">
                <a:solidFill>
                  <a:schemeClr val="tx1">
                    <a:lumMod val="85000"/>
                    <a:lumOff val="15000"/>
                  </a:schemeClr>
                </a:solidFill>
                <a:latin typeface="+mj-lt"/>
              </a:rPr>
              <a:t>fabrication</a:t>
            </a:r>
            <a:r>
              <a:rPr lang="fr-FR" sz="2000" dirty="0">
                <a:latin typeface="+mj-lt"/>
              </a:rPr>
              <a:t> d’appareils médicaux innovants. Nous nous focalisons dans l’analyse de la </a:t>
            </a:r>
            <a:r>
              <a:rPr lang="fr-FR" sz="2000" b="1" dirty="0">
                <a:solidFill>
                  <a:schemeClr val="tx1">
                    <a:lumMod val="85000"/>
                    <a:lumOff val="15000"/>
                  </a:schemeClr>
                </a:solidFill>
                <a:latin typeface="+mj-lt"/>
              </a:rPr>
              <a:t>mécanique des fluides </a:t>
            </a:r>
            <a:r>
              <a:rPr lang="fr-FR" sz="2000" dirty="0">
                <a:latin typeface="+mj-lt"/>
              </a:rPr>
              <a:t>et le </a:t>
            </a:r>
            <a:r>
              <a:rPr lang="fr-FR" sz="2000" b="1" dirty="0">
                <a:solidFill>
                  <a:schemeClr val="tx1">
                    <a:lumMod val="85000"/>
                    <a:lumOff val="15000"/>
                  </a:schemeClr>
                </a:solidFill>
                <a:latin typeface="+mj-lt"/>
              </a:rPr>
              <a:t>traitement d’images. </a:t>
            </a:r>
          </a:p>
          <a:p>
            <a:pPr marL="0" indent="0">
              <a:buNone/>
            </a:pPr>
            <a:endParaRPr lang="fr-FR" sz="2000" b="1" dirty="0">
              <a:solidFill>
                <a:schemeClr val="tx1">
                  <a:lumMod val="85000"/>
                  <a:lumOff val="15000"/>
                </a:schemeClr>
              </a:solidFill>
              <a:latin typeface="+mj-lt"/>
            </a:endParaRPr>
          </a:p>
          <a:p>
            <a:pPr marL="0" indent="0">
              <a:buNone/>
            </a:pPr>
            <a:r>
              <a:rPr lang="fr-FR" sz="2000" b="1" dirty="0">
                <a:solidFill>
                  <a:schemeClr val="tx1">
                    <a:lumMod val="85000"/>
                    <a:lumOff val="15000"/>
                  </a:schemeClr>
                </a:solidFill>
                <a:latin typeface="+mj-lt"/>
              </a:rPr>
              <a:t>N</a:t>
            </a:r>
            <a:r>
              <a:rPr lang="fr-FR" sz="2000" dirty="0">
                <a:latin typeface="+mj-lt"/>
              </a:rPr>
              <a:t>ous offrons une approche innovante dans le but de </a:t>
            </a:r>
            <a:r>
              <a:rPr lang="fr-FR" sz="2000" b="1" dirty="0">
                <a:solidFill>
                  <a:schemeClr val="tx1">
                    <a:lumMod val="85000"/>
                    <a:lumOff val="15000"/>
                  </a:schemeClr>
                </a:solidFill>
                <a:latin typeface="+mj-lt"/>
              </a:rPr>
              <a:t>dynamiser</a:t>
            </a:r>
            <a:r>
              <a:rPr lang="fr-FR" sz="2000" dirty="0">
                <a:latin typeface="+mj-lt"/>
              </a:rPr>
              <a:t> et d’</a:t>
            </a:r>
            <a:r>
              <a:rPr lang="fr-FR" sz="2000" b="1" dirty="0">
                <a:solidFill>
                  <a:schemeClr val="tx1">
                    <a:lumMod val="85000"/>
                    <a:lumOff val="15000"/>
                  </a:schemeClr>
                </a:solidFill>
                <a:latin typeface="+mj-lt"/>
              </a:rPr>
              <a:t>optimiser</a:t>
            </a:r>
            <a:r>
              <a:rPr lang="fr-FR" sz="2000" dirty="0">
                <a:solidFill>
                  <a:schemeClr val="tx1">
                    <a:lumMod val="85000"/>
                    <a:lumOff val="15000"/>
                  </a:schemeClr>
                </a:solidFill>
                <a:latin typeface="+mj-lt"/>
              </a:rPr>
              <a:t> </a:t>
            </a:r>
            <a:r>
              <a:rPr lang="fr-FR" sz="2000" dirty="0">
                <a:latin typeface="+mj-lt"/>
              </a:rPr>
              <a:t>des technologies déjà existantes ou en cours de conception. Ensemble, avec l’aide de nos partenaires et collaborateurs médicaux, nous vous </a:t>
            </a:r>
            <a:r>
              <a:rPr lang="fr-FR" sz="2000" dirty="0"/>
              <a:t>guidons</a:t>
            </a:r>
            <a:r>
              <a:rPr lang="fr-FR" sz="2000" dirty="0">
                <a:latin typeface="+mj-lt"/>
              </a:rPr>
              <a:t> et vous </a:t>
            </a:r>
            <a:r>
              <a:rPr lang="fr-FR" sz="2000" dirty="0"/>
              <a:t>accompagnons</a:t>
            </a:r>
            <a:r>
              <a:rPr lang="fr-FR" sz="2000" dirty="0">
                <a:latin typeface="+mj-lt"/>
              </a:rPr>
              <a:t> dans vos nouveaux projets de développement simples ou complexes, à travers nos services de </a:t>
            </a:r>
            <a:r>
              <a:rPr lang="fr-FR" sz="2000" dirty="0"/>
              <a:t>conception, test </a:t>
            </a:r>
            <a:r>
              <a:rPr lang="fr-FR" sz="2000" dirty="0">
                <a:latin typeface="+mj-lt"/>
              </a:rPr>
              <a:t>(in-vivo/vitro), </a:t>
            </a:r>
            <a:r>
              <a:rPr lang="fr-FR" sz="2000" dirty="0"/>
              <a:t>validation </a:t>
            </a:r>
            <a:r>
              <a:rPr lang="fr-FR" sz="2000" dirty="0">
                <a:latin typeface="+mj-lt"/>
              </a:rPr>
              <a:t>et </a:t>
            </a:r>
            <a:r>
              <a:rPr lang="fr-FR" sz="2000" dirty="0"/>
              <a:t>fabrication</a:t>
            </a:r>
            <a:r>
              <a:rPr lang="fr-FR" sz="2000" dirty="0">
                <a:latin typeface="+mj-lt"/>
              </a:rPr>
              <a:t>. </a:t>
            </a:r>
          </a:p>
          <a:p>
            <a:pPr marL="0" indent="0">
              <a:buNone/>
            </a:pPr>
            <a:endParaRPr lang="fr-FR" sz="2000" dirty="0">
              <a:latin typeface="+mj-lt"/>
            </a:endParaRPr>
          </a:p>
          <a:p>
            <a:pPr marL="0" indent="0">
              <a:buNone/>
            </a:pPr>
            <a:r>
              <a:rPr lang="fr-FR" sz="2000" b="1" dirty="0">
                <a:solidFill>
                  <a:schemeClr val="tx1">
                    <a:lumMod val="85000"/>
                    <a:lumOff val="15000"/>
                  </a:schemeClr>
                </a:solidFill>
                <a:latin typeface="+mj-lt"/>
              </a:rPr>
              <a:t>M</a:t>
            </a:r>
            <a:r>
              <a:rPr lang="fr-FR" sz="2000" dirty="0">
                <a:latin typeface="+mj-lt"/>
              </a:rPr>
              <a:t>DT est aussi en cours de développement d’un logiciel de </a:t>
            </a:r>
            <a:r>
              <a:rPr lang="fr-FR" sz="2000" b="1" dirty="0">
                <a:solidFill>
                  <a:schemeClr val="tx1">
                    <a:lumMod val="85000"/>
                    <a:lumOff val="15000"/>
                  </a:schemeClr>
                </a:solidFill>
                <a:latin typeface="+mj-lt"/>
              </a:rPr>
              <a:t>simulation 3D/4D du cœur </a:t>
            </a:r>
            <a:r>
              <a:rPr lang="fr-FR" sz="2000" dirty="0">
                <a:latin typeface="+mj-lt"/>
              </a:rPr>
              <a:t>dans le but de détecter assez tôt les problèmes d’</a:t>
            </a:r>
            <a:r>
              <a:rPr lang="fr-FR" sz="2000" b="1" dirty="0">
                <a:solidFill>
                  <a:schemeClr val="tx1">
                    <a:lumMod val="85000"/>
                    <a:lumOff val="15000"/>
                  </a:schemeClr>
                </a:solidFill>
                <a:latin typeface="+mj-lt"/>
              </a:rPr>
              <a:t>insuffisances cardiaques</a:t>
            </a:r>
            <a:r>
              <a:rPr lang="fr-FR" sz="2000" dirty="0">
                <a:latin typeface="+mj-lt"/>
              </a:rPr>
              <a:t>. Cet outil permettra d’obtenir un diagnostique plus précis et adapté à chaque patient sans avoir recours aux méthodes intrusives. </a:t>
            </a:r>
          </a:p>
          <a:p>
            <a:pPr marL="0" indent="0">
              <a:buNone/>
            </a:pPr>
            <a:endParaRPr lang="en-US" sz="2000" dirty="0">
              <a:latin typeface="+mj-lt"/>
            </a:endParaRPr>
          </a:p>
        </p:txBody>
      </p:sp>
      <p:sp>
        <p:nvSpPr>
          <p:cNvPr id="8" name="Footer Placeholder 5"/>
          <p:cNvSpPr>
            <a:spLocks noGrp="1"/>
          </p:cNvSpPr>
          <p:nvPr>
            <p:ph type="ftr" sz="quarter" idx="11"/>
          </p:nvPr>
        </p:nvSpPr>
        <p:spPr>
          <a:xfrm>
            <a:off x="2186580" y="6356348"/>
            <a:ext cx="7001301" cy="365125"/>
          </a:xfrm>
        </p:spPr>
        <p:txBody>
          <a:bodyPr anchor="ctr"/>
          <a:lstStyle/>
          <a:p>
            <a:r>
              <a:rPr lang="fr-FR" i="1" dirty="0">
                <a:solidFill>
                  <a:schemeClr val="tx1">
                    <a:lumMod val="65000"/>
                    <a:lumOff val="35000"/>
                  </a:schemeClr>
                </a:solidFill>
              </a:rPr>
              <a:t>Plateforme Technologique d’Innovation Biomédicale (PTIB) – Hôpital Xavier </a:t>
            </a:r>
            <a:r>
              <a:rPr lang="fr-FR" i="1" dirty="0" err="1">
                <a:solidFill>
                  <a:schemeClr val="tx1">
                    <a:lumMod val="65000"/>
                    <a:lumOff val="35000"/>
                  </a:schemeClr>
                </a:solidFill>
              </a:rPr>
              <a:t>Arnozan</a:t>
            </a:r>
            <a:r>
              <a:rPr lang="fr-FR" i="1" dirty="0">
                <a:solidFill>
                  <a:schemeClr val="tx1">
                    <a:lumMod val="65000"/>
                    <a:lumOff val="35000"/>
                  </a:schemeClr>
                </a:solidFill>
              </a:rPr>
              <a:t> </a:t>
            </a:r>
          </a:p>
          <a:p>
            <a:r>
              <a:rPr lang="fr-FR" i="1" dirty="0">
                <a:solidFill>
                  <a:schemeClr val="tx1">
                    <a:lumMod val="65000"/>
                    <a:lumOff val="35000"/>
                  </a:schemeClr>
                </a:solidFill>
              </a:rPr>
              <a:t>Avenue du Haut Lévêque – 33604 Pessac – France</a:t>
            </a:r>
          </a:p>
          <a:p>
            <a:r>
              <a:rPr lang="fr-FR" i="1" u="sng" dirty="0">
                <a:solidFill>
                  <a:schemeClr val="tx1">
                    <a:lumMod val="65000"/>
                    <a:lumOff val="35000"/>
                  </a:schemeClr>
                </a:solidFill>
              </a:rPr>
              <a:t>www.medrik-dynamic.com </a:t>
            </a:r>
          </a:p>
          <a:p>
            <a:pPr algn="ctr"/>
            <a:endParaRPr lang="en-US" dirty="0">
              <a:solidFill>
                <a:schemeClr val="bg2">
                  <a:lumMod val="25000"/>
                </a:schemeClr>
              </a:solidFill>
            </a:endParaRPr>
          </a:p>
        </p:txBody>
      </p:sp>
      <p:sp>
        <p:nvSpPr>
          <p:cNvPr id="20" name="Slide Number Placeholder 6"/>
          <p:cNvSpPr>
            <a:spLocks noGrp="1"/>
          </p:cNvSpPr>
          <p:nvPr>
            <p:ph type="sldNum" sz="quarter" idx="12"/>
          </p:nvPr>
        </p:nvSpPr>
        <p:spPr>
          <a:xfrm>
            <a:off x="-1399842" y="6286499"/>
            <a:ext cx="2743200" cy="365125"/>
          </a:xfrm>
        </p:spPr>
        <p:txBody>
          <a:bodyPr>
            <a:normAutofit/>
          </a:bodyPr>
          <a:lstStyle/>
          <a:p>
            <a:fld id="{6E302613-E8BA-4FA4-98D6-60FE5B2CC27B}" type="datetime5">
              <a:rPr lang="en-US" sz="1400">
                <a:solidFill>
                  <a:schemeClr val="tx1">
                    <a:lumMod val="75000"/>
                    <a:lumOff val="25000"/>
                  </a:schemeClr>
                </a:solidFill>
              </a:rPr>
              <a:t>31-Oct-19</a:t>
            </a:fld>
            <a:endParaRPr lang="en-US" sz="1400" dirty="0">
              <a:solidFill>
                <a:schemeClr val="tx1">
                  <a:lumMod val="75000"/>
                  <a:lumOff val="25000"/>
                </a:schemeClr>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8842" y="-1"/>
            <a:ext cx="2693158" cy="1118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flipV="1">
            <a:off x="518615" y="1040494"/>
            <a:ext cx="7983940" cy="7700"/>
          </a:xfrm>
          <a:prstGeom prst="line">
            <a:avLst/>
          </a:prstGeom>
          <a:ln w="28575">
            <a:solidFill>
              <a:srgbClr val="FF0000"/>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518615" y="1135811"/>
            <a:ext cx="9089408" cy="10961"/>
          </a:xfrm>
          <a:prstGeom prst="line">
            <a:avLst/>
          </a:prstGeom>
          <a:ln w="28575">
            <a:solidFill>
              <a:schemeClr val="bg1">
                <a:lumMod val="50000"/>
              </a:schemeClr>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sp>
        <p:nvSpPr>
          <p:cNvPr id="22" name="Slide Number Placeholder 19"/>
          <p:cNvSpPr txBox="1">
            <a:spLocks/>
          </p:cNvSpPr>
          <p:nvPr/>
        </p:nvSpPr>
        <p:spPr>
          <a:xfrm>
            <a:off x="11293522" y="6242049"/>
            <a:ext cx="914400" cy="59372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2CF3AA-FFE0-4299-B600-F6FF7B73C5E7}" type="slidenum">
              <a:rPr lang="en-US" sz="1400" smtClean="0">
                <a:solidFill>
                  <a:schemeClr val="tx1">
                    <a:lumMod val="65000"/>
                    <a:lumOff val="35000"/>
                  </a:schemeClr>
                </a:solidFill>
              </a:rPr>
              <a:t>2</a:t>
            </a:fld>
            <a:endParaRPr lang="en-US" sz="1400" dirty="0">
              <a:solidFill>
                <a:schemeClr val="tx1">
                  <a:lumMod val="65000"/>
                  <a:lumOff val="35000"/>
                </a:schemeClr>
              </a:solidFill>
            </a:endParaRPr>
          </a:p>
        </p:txBody>
      </p:sp>
    </p:spTree>
    <p:extLst>
      <p:ext uri="{BB962C8B-B14F-4D97-AF65-F5344CB8AC3E}">
        <p14:creationId xmlns:p14="http://schemas.microsoft.com/office/powerpoint/2010/main" val="2846383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18615" y="329089"/>
            <a:ext cx="8980227" cy="640387"/>
          </a:xfrm>
        </p:spPr>
        <p:txBody>
          <a:bodyPr>
            <a:normAutofit/>
          </a:bodyPr>
          <a:lstStyle/>
          <a:p>
            <a:r>
              <a:rPr lang="en-US" sz="2600" spc="300" dirty="0">
                <a:solidFill>
                  <a:schemeClr val="tx1">
                    <a:lumMod val="75000"/>
                    <a:lumOff val="25000"/>
                  </a:schemeClr>
                </a:solidFill>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NOTRE ACTIVITE</a:t>
            </a:r>
          </a:p>
        </p:txBody>
      </p:sp>
      <p:sp>
        <p:nvSpPr>
          <p:cNvPr id="12" name="Content Placeholder 11"/>
          <p:cNvSpPr>
            <a:spLocks noGrp="1"/>
          </p:cNvSpPr>
          <p:nvPr>
            <p:ph idx="1"/>
          </p:nvPr>
        </p:nvSpPr>
        <p:spPr>
          <a:xfrm>
            <a:off x="518615" y="1233539"/>
            <a:ext cx="8279155" cy="5131677"/>
          </a:xfrm>
        </p:spPr>
        <p:txBody>
          <a:bodyPr>
            <a:normAutofit fontScale="85000" lnSpcReduction="20000"/>
          </a:bodyPr>
          <a:lstStyle/>
          <a:p>
            <a:pPr>
              <a:buClr>
                <a:srgbClr val="C00000"/>
              </a:buClr>
            </a:pPr>
            <a:r>
              <a:rPr lang="fr-FR" sz="1600" b="1" dirty="0">
                <a:solidFill>
                  <a:schemeClr val="tx1">
                    <a:lumMod val="75000"/>
                    <a:lumOff val="25000"/>
                  </a:schemeClr>
                </a:solidFill>
                <a:latin typeface="+mj-lt"/>
              </a:rPr>
              <a:t>Modélisation numérique du cœur (mécanique des fluides et des structures</a:t>
            </a:r>
            <a:r>
              <a:rPr lang="fr-FR" sz="1600" dirty="0">
                <a:solidFill>
                  <a:schemeClr val="tx1">
                    <a:lumMod val="75000"/>
                    <a:lumOff val="25000"/>
                  </a:schemeClr>
                </a:solidFill>
                <a:latin typeface="+mj-lt"/>
              </a:rPr>
              <a:t>) </a:t>
            </a:r>
          </a:p>
          <a:p>
            <a:pPr marL="0" indent="0">
              <a:buNone/>
            </a:pPr>
            <a:r>
              <a:rPr lang="fr-FR" sz="1600" dirty="0">
                <a:latin typeface="+mj-lt"/>
              </a:rPr>
              <a:t>Etudier l’écoulement intraventriculaire dans un ventricule sain et malade en combinant la simulation numérique des fluides (CFD) et l’imagerie par résonnance magnétique (IRM) pour fournir une vision utile et efficace du fonctionnement du ventricule en termes de caractéristiques cinématique, dynamique et énergétique</a:t>
            </a: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endParaRPr lang="fr-FR" sz="100" b="1" dirty="0">
              <a:solidFill>
                <a:schemeClr val="tx1">
                  <a:lumMod val="75000"/>
                  <a:lumOff val="25000"/>
                </a:schemeClr>
              </a:solidFill>
              <a:latin typeface="+mj-lt"/>
            </a:endParaRPr>
          </a:p>
          <a:p>
            <a:pPr>
              <a:buClr>
                <a:srgbClr val="C00000"/>
              </a:buClr>
            </a:pPr>
            <a:r>
              <a:rPr lang="fr-FR" sz="1600" b="1" dirty="0">
                <a:solidFill>
                  <a:schemeClr val="tx1">
                    <a:lumMod val="75000"/>
                    <a:lumOff val="25000"/>
                  </a:schemeClr>
                </a:solidFill>
                <a:latin typeface="+mj-lt"/>
              </a:rPr>
              <a:t>Prototypage, banc d’essai et fabrication</a:t>
            </a:r>
          </a:p>
          <a:p>
            <a:pPr marL="0" indent="0">
              <a:buNone/>
            </a:pPr>
            <a:r>
              <a:rPr lang="fr-FR" sz="1600" dirty="0">
                <a:latin typeface="+mj-lt"/>
              </a:rPr>
              <a:t>Grâce à notre collaboration avec des établissements de tests in-vitro et in-vivo (CIC-IT, IHU, CHU) et nos propres bancs d’essais, nous prenons en charge votre équipement final jusqu’à la fabrication et nous assurons qu’il rencontre toutes les obligations règlementaires. </a:t>
            </a:r>
          </a:p>
          <a:p>
            <a:pPr marL="0" indent="0">
              <a:buNone/>
            </a:pPr>
            <a:endParaRPr lang="fr-FR" sz="1600" dirty="0">
              <a:latin typeface="+mj-lt"/>
            </a:endParaRPr>
          </a:p>
          <a:p>
            <a:pPr marL="0" indent="0">
              <a:buNone/>
            </a:pPr>
            <a:endParaRPr lang="fr-FR" sz="1600" dirty="0">
              <a:latin typeface="+mj-lt"/>
            </a:endParaRPr>
          </a:p>
          <a:p>
            <a:pPr marL="0" indent="0">
              <a:buNone/>
            </a:pPr>
            <a:endParaRPr lang="fr-FR" sz="1600" dirty="0">
              <a:latin typeface="+mj-lt"/>
            </a:endParaRPr>
          </a:p>
          <a:p>
            <a:endParaRPr lang="en-US" sz="1600" b="1" dirty="0">
              <a:solidFill>
                <a:schemeClr val="tx1">
                  <a:lumMod val="75000"/>
                  <a:lumOff val="25000"/>
                </a:schemeClr>
              </a:solidFill>
              <a:latin typeface="+mj-lt"/>
            </a:endParaRPr>
          </a:p>
          <a:p>
            <a:endParaRPr lang="en-US" sz="100" b="1" dirty="0">
              <a:solidFill>
                <a:schemeClr val="tx1">
                  <a:lumMod val="75000"/>
                  <a:lumOff val="25000"/>
                </a:schemeClr>
              </a:solidFill>
              <a:latin typeface="+mj-lt"/>
            </a:endParaRPr>
          </a:p>
          <a:p>
            <a:pPr>
              <a:buClr>
                <a:srgbClr val="C00000"/>
              </a:buClr>
            </a:pPr>
            <a:r>
              <a:rPr lang="fr-FR" sz="1600" b="1" dirty="0">
                <a:solidFill>
                  <a:schemeClr val="tx1">
                    <a:lumMod val="75000"/>
                    <a:lumOff val="25000"/>
                  </a:schemeClr>
                </a:solidFill>
                <a:latin typeface="+mj-lt"/>
              </a:rPr>
              <a:t>Traitement d’image</a:t>
            </a:r>
          </a:p>
          <a:p>
            <a:pPr marL="0" indent="0">
              <a:buNone/>
            </a:pPr>
            <a:r>
              <a:rPr lang="fr-FR" sz="1600" dirty="0">
                <a:latin typeface="+mj-lt"/>
              </a:rPr>
              <a:t>Utiliser le Traitement d’image digitale pour développer un logiciel afin de détecter au plus tôt la formation de cancer grâce à l’utilisation d’images CT/ECHO/IRM</a:t>
            </a:r>
            <a:endParaRPr lang="en-US" sz="1600" dirty="0">
              <a:latin typeface="+mj-lt"/>
            </a:endParaRPr>
          </a:p>
        </p:txBody>
      </p:sp>
      <p:sp>
        <p:nvSpPr>
          <p:cNvPr id="8" name="Footer Placeholder 5"/>
          <p:cNvSpPr>
            <a:spLocks noGrp="1"/>
          </p:cNvSpPr>
          <p:nvPr>
            <p:ph type="ftr" sz="quarter" idx="11"/>
          </p:nvPr>
        </p:nvSpPr>
        <p:spPr>
          <a:xfrm>
            <a:off x="2186580" y="6517124"/>
            <a:ext cx="7001301" cy="365125"/>
          </a:xfrm>
        </p:spPr>
        <p:txBody>
          <a:bodyPr anchor="ctr"/>
          <a:lstStyle/>
          <a:p>
            <a:r>
              <a:rPr lang="fr-FR" sz="1000" i="1" dirty="0">
                <a:solidFill>
                  <a:schemeClr val="tx1">
                    <a:lumMod val="65000"/>
                    <a:lumOff val="35000"/>
                  </a:schemeClr>
                </a:solidFill>
              </a:rPr>
              <a:t>Plateforme Technologique d’Innovation Biomédicale (PTIB) – Hôpital Xavier </a:t>
            </a:r>
            <a:r>
              <a:rPr lang="fr-FR" sz="1000" i="1" dirty="0" err="1">
                <a:solidFill>
                  <a:schemeClr val="tx1">
                    <a:lumMod val="65000"/>
                    <a:lumOff val="35000"/>
                  </a:schemeClr>
                </a:solidFill>
              </a:rPr>
              <a:t>Arnozan</a:t>
            </a:r>
            <a:r>
              <a:rPr lang="fr-FR" sz="1000" i="1" dirty="0">
                <a:solidFill>
                  <a:schemeClr val="tx1">
                    <a:lumMod val="65000"/>
                    <a:lumOff val="35000"/>
                  </a:schemeClr>
                </a:solidFill>
              </a:rPr>
              <a:t> </a:t>
            </a:r>
          </a:p>
          <a:p>
            <a:r>
              <a:rPr lang="fr-FR" sz="1000" i="1" dirty="0">
                <a:solidFill>
                  <a:schemeClr val="tx1">
                    <a:lumMod val="65000"/>
                    <a:lumOff val="35000"/>
                  </a:schemeClr>
                </a:solidFill>
              </a:rPr>
              <a:t>Avenue du Haut Lévêque – 33604 Pessac – France</a:t>
            </a:r>
          </a:p>
          <a:p>
            <a:r>
              <a:rPr lang="fr-FR" sz="1000" i="1" u="sng" dirty="0">
                <a:solidFill>
                  <a:schemeClr val="tx1">
                    <a:lumMod val="65000"/>
                    <a:lumOff val="35000"/>
                  </a:schemeClr>
                </a:solidFill>
              </a:rPr>
              <a:t>www.medrik-dynamic.com </a:t>
            </a:r>
          </a:p>
          <a:p>
            <a:pPr algn="ctr"/>
            <a:endParaRPr lang="en-US" dirty="0">
              <a:solidFill>
                <a:schemeClr val="bg2">
                  <a:lumMod val="25000"/>
                </a:schemeClr>
              </a:solidFill>
            </a:endParaRPr>
          </a:p>
        </p:txBody>
      </p:sp>
      <p:sp>
        <p:nvSpPr>
          <p:cNvPr id="20" name="Slide Number Placeholder 6"/>
          <p:cNvSpPr>
            <a:spLocks noGrp="1"/>
          </p:cNvSpPr>
          <p:nvPr>
            <p:ph type="sldNum" sz="quarter" idx="12"/>
          </p:nvPr>
        </p:nvSpPr>
        <p:spPr>
          <a:xfrm>
            <a:off x="-1399842" y="6286499"/>
            <a:ext cx="2743200" cy="365125"/>
          </a:xfrm>
        </p:spPr>
        <p:txBody>
          <a:bodyPr>
            <a:normAutofit/>
          </a:bodyPr>
          <a:lstStyle/>
          <a:p>
            <a:fld id="{6E302613-E8BA-4FA4-98D6-60FE5B2CC27B}" type="datetime5">
              <a:rPr lang="en-US" sz="1400">
                <a:solidFill>
                  <a:schemeClr val="tx1">
                    <a:lumMod val="75000"/>
                    <a:lumOff val="25000"/>
                  </a:schemeClr>
                </a:solidFill>
              </a:rPr>
              <a:t>31-Oct-19</a:t>
            </a:fld>
            <a:endParaRPr lang="en-US" sz="1400" dirty="0">
              <a:solidFill>
                <a:schemeClr val="tx1">
                  <a:lumMod val="75000"/>
                  <a:lumOff val="25000"/>
                </a:schemeClr>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8842" y="-1"/>
            <a:ext cx="2693158" cy="1118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flipV="1">
            <a:off x="518615" y="1040494"/>
            <a:ext cx="7983940" cy="7700"/>
          </a:xfrm>
          <a:prstGeom prst="line">
            <a:avLst/>
          </a:prstGeom>
          <a:ln w="28575">
            <a:solidFill>
              <a:srgbClr val="FF0000"/>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518615" y="1135811"/>
            <a:ext cx="9089408" cy="10961"/>
          </a:xfrm>
          <a:prstGeom prst="line">
            <a:avLst/>
          </a:prstGeom>
          <a:ln w="28575">
            <a:solidFill>
              <a:schemeClr val="bg1">
                <a:lumMod val="50000"/>
              </a:schemeClr>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sp>
        <p:nvSpPr>
          <p:cNvPr id="22" name="Slide Number Placeholder 19"/>
          <p:cNvSpPr txBox="1">
            <a:spLocks/>
          </p:cNvSpPr>
          <p:nvPr/>
        </p:nvSpPr>
        <p:spPr>
          <a:xfrm>
            <a:off x="11293522" y="6242049"/>
            <a:ext cx="914400" cy="59372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2CF3AA-FFE0-4299-B600-F6FF7B73C5E7}" type="slidenum">
              <a:rPr lang="en-US" sz="1400" smtClean="0">
                <a:solidFill>
                  <a:schemeClr val="tx1">
                    <a:lumMod val="65000"/>
                    <a:lumOff val="35000"/>
                  </a:schemeClr>
                </a:solidFill>
              </a:rPr>
              <a:t>3</a:t>
            </a:fld>
            <a:endParaRPr lang="en-US" sz="1400" dirty="0">
              <a:solidFill>
                <a:schemeClr val="tx1">
                  <a:lumMod val="65000"/>
                  <a:lumOff val="35000"/>
                </a:schemeClr>
              </a:solidFill>
            </a:endParaRPr>
          </a:p>
        </p:txBody>
      </p:sp>
      <p:pic>
        <p:nvPicPr>
          <p:cNvPr id="3" name="Image 2">
            <a:extLst>
              <a:ext uri="{FF2B5EF4-FFF2-40B4-BE49-F238E27FC236}">
                <a16:creationId xmlns:a16="http://schemas.microsoft.com/office/drawing/2014/main" id="{AFAEE013-9E3C-44C1-AC58-BF57292B16AC}"/>
              </a:ext>
            </a:extLst>
          </p:cNvPr>
          <p:cNvPicPr>
            <a:picLocks noChangeAspect="1"/>
          </p:cNvPicPr>
          <p:nvPr/>
        </p:nvPicPr>
        <p:blipFill rotWithShape="1">
          <a:blip r:embed="rId4"/>
          <a:srcRect t="24355"/>
          <a:stretch/>
        </p:blipFill>
        <p:spPr>
          <a:xfrm rot="5400000">
            <a:off x="9163717" y="742205"/>
            <a:ext cx="1094548" cy="2078916"/>
          </a:xfrm>
          <a:prstGeom prst="rect">
            <a:avLst/>
          </a:prstGeom>
        </p:spPr>
      </p:pic>
      <p:pic>
        <p:nvPicPr>
          <p:cNvPr id="4" name="Image 3">
            <a:extLst>
              <a:ext uri="{FF2B5EF4-FFF2-40B4-BE49-F238E27FC236}">
                <a16:creationId xmlns:a16="http://schemas.microsoft.com/office/drawing/2014/main" id="{E34F1FC0-7042-47EC-8EA9-7A7FF8D3B302}"/>
              </a:ext>
            </a:extLst>
          </p:cNvPr>
          <p:cNvPicPr>
            <a:picLocks noChangeAspect="1"/>
          </p:cNvPicPr>
          <p:nvPr/>
        </p:nvPicPr>
        <p:blipFill>
          <a:blip r:embed="rId5"/>
          <a:stretch>
            <a:fillRect/>
          </a:stretch>
        </p:blipFill>
        <p:spPr>
          <a:xfrm>
            <a:off x="9775739" y="5322609"/>
            <a:ext cx="1358284" cy="2085214"/>
          </a:xfrm>
          <a:prstGeom prst="rect">
            <a:avLst/>
          </a:prstGeom>
        </p:spPr>
      </p:pic>
      <p:pic>
        <p:nvPicPr>
          <p:cNvPr id="5" name="Image 4">
            <a:extLst>
              <a:ext uri="{FF2B5EF4-FFF2-40B4-BE49-F238E27FC236}">
                <a16:creationId xmlns:a16="http://schemas.microsoft.com/office/drawing/2014/main" id="{9DEA58A0-127E-43F8-A9C3-3435F8EA28DE}"/>
              </a:ext>
            </a:extLst>
          </p:cNvPr>
          <p:cNvPicPr>
            <a:picLocks noChangeAspect="1"/>
          </p:cNvPicPr>
          <p:nvPr/>
        </p:nvPicPr>
        <p:blipFill rotWithShape="1">
          <a:blip r:embed="rId6"/>
          <a:srcRect t="14450"/>
          <a:stretch/>
        </p:blipFill>
        <p:spPr>
          <a:xfrm>
            <a:off x="635485" y="4352818"/>
            <a:ext cx="2915521" cy="924803"/>
          </a:xfrm>
          <a:prstGeom prst="rect">
            <a:avLst/>
          </a:prstGeom>
        </p:spPr>
      </p:pic>
      <p:sp>
        <p:nvSpPr>
          <p:cNvPr id="15" name="Content Placeholder 11">
            <a:extLst>
              <a:ext uri="{FF2B5EF4-FFF2-40B4-BE49-F238E27FC236}">
                <a16:creationId xmlns:a16="http://schemas.microsoft.com/office/drawing/2014/main" id="{ABFF53AD-982C-4040-B798-D3FFD3B15592}"/>
              </a:ext>
            </a:extLst>
          </p:cNvPr>
          <p:cNvSpPr txBox="1">
            <a:spLocks/>
          </p:cNvSpPr>
          <p:nvPr/>
        </p:nvSpPr>
        <p:spPr>
          <a:xfrm>
            <a:off x="2713382" y="983349"/>
            <a:ext cx="7735635" cy="500907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600" b="1" dirty="0">
              <a:latin typeface="+mj-lt"/>
            </a:endParaRP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pPr>
              <a:buClr>
                <a:srgbClr val="C00000"/>
              </a:buClr>
            </a:pPr>
            <a:r>
              <a:rPr lang="fr-FR" sz="1400" b="1" dirty="0">
                <a:solidFill>
                  <a:schemeClr val="tx1">
                    <a:lumMod val="75000"/>
                    <a:lumOff val="25000"/>
                  </a:schemeClr>
                </a:solidFill>
                <a:latin typeface="+mj-lt"/>
              </a:rPr>
              <a:t>Conception et étude de conception (pompe et équipement rotatif, …)</a:t>
            </a:r>
          </a:p>
          <a:p>
            <a:pPr marL="0" indent="0">
              <a:buFont typeface="Arial" panose="020B0604020202020204" pitchFamily="34" charset="0"/>
              <a:buNone/>
            </a:pPr>
            <a:r>
              <a:rPr lang="fr-FR" sz="1400" dirty="0">
                <a:latin typeface="+mj-lt"/>
              </a:rPr>
              <a:t>A partir de modèles existants développer par les sociétés </a:t>
            </a:r>
            <a:r>
              <a:rPr lang="fr-FR" sz="1400" dirty="0" err="1">
                <a:latin typeface="+mj-lt"/>
              </a:rPr>
              <a:t>Medtech</a:t>
            </a:r>
            <a:r>
              <a:rPr lang="fr-FR" sz="1400" dirty="0">
                <a:latin typeface="+mj-lt"/>
              </a:rPr>
              <a:t>, nous proposons une variété de services d’optimisation en termes d’efficacité, de résistance, de faisabilité, d’hémocompatibilité grâce à notre expertise de la simulation numérique et de la modélisation 3D</a:t>
            </a: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endParaRPr lang="fr-FR" sz="1600" b="1" dirty="0">
              <a:solidFill>
                <a:schemeClr val="tx1">
                  <a:lumMod val="75000"/>
                  <a:lumOff val="25000"/>
                </a:schemeClr>
              </a:solidFill>
              <a:latin typeface="+mj-lt"/>
            </a:endParaRPr>
          </a:p>
          <a:p>
            <a:pPr lvl="2">
              <a:buClr>
                <a:srgbClr val="C00000"/>
              </a:buClr>
            </a:pPr>
            <a:r>
              <a:rPr lang="fr-FR" sz="1400" b="1" dirty="0">
                <a:solidFill>
                  <a:schemeClr val="tx1">
                    <a:lumMod val="75000"/>
                    <a:lumOff val="25000"/>
                  </a:schemeClr>
                </a:solidFill>
                <a:latin typeface="+mj-lt"/>
              </a:rPr>
              <a:t>Modélisation mathématique (dispositif d’assistance)</a:t>
            </a:r>
          </a:p>
          <a:p>
            <a:pPr marL="914400" lvl="2" indent="0">
              <a:buNone/>
            </a:pPr>
            <a:r>
              <a:rPr lang="fr-FR" sz="1400" dirty="0">
                <a:latin typeface="+mj-lt"/>
              </a:rPr>
              <a:t>Développer de nouveaux modèles mathématiques pour améliorer notre compréhension des problématiques d’ingénierie biomédicale afin d’en tirer des informations essentielles cruciales et trop complexes à étudier lors d’une investigation expérimentale</a:t>
            </a:r>
          </a:p>
        </p:txBody>
      </p:sp>
      <p:pic>
        <p:nvPicPr>
          <p:cNvPr id="6" name="Image 5">
            <a:extLst>
              <a:ext uri="{FF2B5EF4-FFF2-40B4-BE49-F238E27FC236}">
                <a16:creationId xmlns:a16="http://schemas.microsoft.com/office/drawing/2014/main" id="{1FB670C1-0283-4F99-8924-0942F250F741}"/>
              </a:ext>
            </a:extLst>
          </p:cNvPr>
          <p:cNvPicPr>
            <a:picLocks noChangeAspect="1"/>
          </p:cNvPicPr>
          <p:nvPr/>
        </p:nvPicPr>
        <p:blipFill rotWithShape="1">
          <a:blip r:embed="rId7"/>
          <a:srcRect l="336" t="50526" r="-335" b="2670"/>
          <a:stretch/>
        </p:blipFill>
        <p:spPr>
          <a:xfrm>
            <a:off x="577051" y="2214342"/>
            <a:ext cx="2194765" cy="1001529"/>
          </a:xfrm>
          <a:prstGeom prst="rect">
            <a:avLst/>
          </a:prstGeom>
        </p:spPr>
      </p:pic>
      <p:pic>
        <p:nvPicPr>
          <p:cNvPr id="10" name="Image 9">
            <a:extLst>
              <a:ext uri="{FF2B5EF4-FFF2-40B4-BE49-F238E27FC236}">
                <a16:creationId xmlns:a16="http://schemas.microsoft.com/office/drawing/2014/main" id="{F53ABA8C-32AD-4C60-9FC4-1849AE7B8C69}"/>
              </a:ext>
            </a:extLst>
          </p:cNvPr>
          <p:cNvPicPr>
            <a:picLocks noChangeAspect="1"/>
          </p:cNvPicPr>
          <p:nvPr/>
        </p:nvPicPr>
        <p:blipFill rotWithShape="1">
          <a:blip r:embed="rId8"/>
          <a:srcRect l="-2686" t="-24688" r="2686" b="24688"/>
          <a:stretch/>
        </p:blipFill>
        <p:spPr>
          <a:xfrm>
            <a:off x="8414171" y="4904927"/>
            <a:ext cx="1317506" cy="1536243"/>
          </a:xfrm>
          <a:prstGeom prst="rect">
            <a:avLst/>
          </a:prstGeom>
        </p:spPr>
      </p:pic>
      <p:pic>
        <p:nvPicPr>
          <p:cNvPr id="16" name="Image 15" descr="Une image contenant objet, table, blanc, air&#10;&#10;Description générée automatiquement">
            <a:extLst>
              <a:ext uri="{FF2B5EF4-FFF2-40B4-BE49-F238E27FC236}">
                <a16:creationId xmlns:a16="http://schemas.microsoft.com/office/drawing/2014/main" id="{696A6E6E-82D6-43B3-9A17-30F37AD219A1}"/>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918974" y="3280615"/>
            <a:ext cx="1926447" cy="1090315"/>
          </a:xfrm>
          <a:prstGeom prst="rect">
            <a:avLst/>
          </a:prstGeom>
        </p:spPr>
      </p:pic>
    </p:spTree>
    <p:extLst>
      <p:ext uri="{BB962C8B-B14F-4D97-AF65-F5344CB8AC3E}">
        <p14:creationId xmlns:p14="http://schemas.microsoft.com/office/powerpoint/2010/main" val="27210606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18615" y="329089"/>
            <a:ext cx="8980227" cy="640387"/>
          </a:xfrm>
        </p:spPr>
        <p:txBody>
          <a:bodyPr>
            <a:normAutofit/>
          </a:bodyPr>
          <a:lstStyle/>
          <a:p>
            <a:r>
              <a:rPr lang="en-US" sz="2600" spc="300" dirty="0">
                <a:solidFill>
                  <a:schemeClr val="tx1">
                    <a:lumMod val="75000"/>
                    <a:lumOff val="25000"/>
                  </a:schemeClr>
                </a:solidFill>
                <a:effectLst>
                  <a:outerShdw blurRad="50800" dist="38100" dir="2700000" algn="tl" rotWithShape="0">
                    <a:prstClr val="black">
                      <a:alpha val="40000"/>
                    </a:prstClr>
                  </a:outerShdw>
                </a:effectLst>
                <a:latin typeface="Calibri Light" panose="020F0302020204030204" pitchFamily="34" charset="0"/>
                <a:cs typeface="Calibri Light" panose="020F0302020204030204" pitchFamily="34" charset="0"/>
              </a:rPr>
              <a:t>NOS PARTENAIRES</a:t>
            </a:r>
          </a:p>
        </p:txBody>
      </p:sp>
      <p:sp>
        <p:nvSpPr>
          <p:cNvPr id="8" name="Footer Placeholder 5"/>
          <p:cNvSpPr>
            <a:spLocks noGrp="1"/>
          </p:cNvSpPr>
          <p:nvPr>
            <p:ph type="ftr" sz="quarter" idx="11"/>
          </p:nvPr>
        </p:nvSpPr>
        <p:spPr>
          <a:xfrm>
            <a:off x="2186580" y="6356348"/>
            <a:ext cx="7001301" cy="365125"/>
          </a:xfrm>
        </p:spPr>
        <p:txBody>
          <a:bodyPr anchor="ctr"/>
          <a:lstStyle/>
          <a:p>
            <a:r>
              <a:rPr lang="fr-FR" sz="1400" i="1" dirty="0">
                <a:solidFill>
                  <a:schemeClr val="tx1">
                    <a:lumMod val="65000"/>
                    <a:lumOff val="35000"/>
                  </a:schemeClr>
                </a:solidFill>
              </a:rPr>
              <a:t>Plateforme Technologique d’Innovation Biomédicale (PTIB) – Hôpital Xavier </a:t>
            </a:r>
            <a:r>
              <a:rPr lang="fr-FR" sz="1400" i="1" dirty="0" err="1">
                <a:solidFill>
                  <a:schemeClr val="tx1">
                    <a:lumMod val="65000"/>
                    <a:lumOff val="35000"/>
                  </a:schemeClr>
                </a:solidFill>
              </a:rPr>
              <a:t>Arnozan</a:t>
            </a:r>
            <a:r>
              <a:rPr lang="fr-FR" sz="1400" i="1" dirty="0">
                <a:solidFill>
                  <a:schemeClr val="tx1">
                    <a:lumMod val="65000"/>
                    <a:lumOff val="35000"/>
                  </a:schemeClr>
                </a:solidFill>
              </a:rPr>
              <a:t> </a:t>
            </a:r>
          </a:p>
          <a:p>
            <a:r>
              <a:rPr lang="fr-FR" sz="1400" i="1" dirty="0">
                <a:solidFill>
                  <a:schemeClr val="tx1">
                    <a:lumMod val="65000"/>
                    <a:lumOff val="35000"/>
                  </a:schemeClr>
                </a:solidFill>
              </a:rPr>
              <a:t>Avenue du Haut Lévêque – 33604 Pessac – France</a:t>
            </a:r>
          </a:p>
          <a:p>
            <a:r>
              <a:rPr lang="fr-FR" sz="1400" i="1" u="sng" dirty="0">
                <a:solidFill>
                  <a:schemeClr val="tx1">
                    <a:lumMod val="65000"/>
                    <a:lumOff val="35000"/>
                  </a:schemeClr>
                </a:solidFill>
              </a:rPr>
              <a:t>www.medrik-dynamic.com </a:t>
            </a:r>
          </a:p>
          <a:p>
            <a:pPr algn="ctr"/>
            <a:endParaRPr lang="en-US" dirty="0">
              <a:solidFill>
                <a:schemeClr val="bg2">
                  <a:lumMod val="25000"/>
                </a:schemeClr>
              </a:solidFill>
            </a:endParaRPr>
          </a:p>
        </p:txBody>
      </p:sp>
      <p:sp>
        <p:nvSpPr>
          <p:cNvPr id="20" name="Slide Number Placeholder 6"/>
          <p:cNvSpPr>
            <a:spLocks noGrp="1"/>
          </p:cNvSpPr>
          <p:nvPr>
            <p:ph type="sldNum" sz="quarter" idx="12"/>
          </p:nvPr>
        </p:nvSpPr>
        <p:spPr>
          <a:xfrm>
            <a:off x="-1399842" y="6286499"/>
            <a:ext cx="2743200" cy="365125"/>
          </a:xfrm>
        </p:spPr>
        <p:txBody>
          <a:bodyPr>
            <a:normAutofit/>
          </a:bodyPr>
          <a:lstStyle/>
          <a:p>
            <a:fld id="{6E302613-E8BA-4FA4-98D6-60FE5B2CC27B}" type="datetime5">
              <a:rPr lang="en-US" sz="1400">
                <a:solidFill>
                  <a:schemeClr val="tx1">
                    <a:lumMod val="75000"/>
                    <a:lumOff val="25000"/>
                  </a:schemeClr>
                </a:solidFill>
              </a:rPr>
              <a:t>31-Oct-19</a:t>
            </a:fld>
            <a:endParaRPr lang="en-US" sz="1400" dirty="0">
              <a:solidFill>
                <a:schemeClr val="tx1">
                  <a:lumMod val="75000"/>
                  <a:lumOff val="25000"/>
                </a:schemeClr>
              </a:solidFill>
            </a:endParaRPr>
          </a:p>
        </p:txBody>
      </p:sp>
      <p:pic>
        <p:nvPicPr>
          <p:cNvPr id="7"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98842" y="-1"/>
            <a:ext cx="2693158" cy="111824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Straight Connector 12"/>
          <p:cNvCxnSpPr/>
          <p:nvPr/>
        </p:nvCxnSpPr>
        <p:spPr>
          <a:xfrm flipV="1">
            <a:off x="518615" y="1040494"/>
            <a:ext cx="7983940" cy="7700"/>
          </a:xfrm>
          <a:prstGeom prst="line">
            <a:avLst/>
          </a:prstGeom>
          <a:ln w="28575">
            <a:solidFill>
              <a:srgbClr val="FF0000"/>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cxnSp>
        <p:nvCxnSpPr>
          <p:cNvPr id="14" name="Straight Connector 13"/>
          <p:cNvCxnSpPr/>
          <p:nvPr/>
        </p:nvCxnSpPr>
        <p:spPr>
          <a:xfrm>
            <a:off x="518615" y="1135811"/>
            <a:ext cx="9089408" cy="10961"/>
          </a:xfrm>
          <a:prstGeom prst="line">
            <a:avLst/>
          </a:prstGeom>
          <a:ln w="28575">
            <a:solidFill>
              <a:schemeClr val="bg1">
                <a:lumMod val="50000"/>
              </a:schemeClr>
            </a:solidFill>
          </a:ln>
          <a:effectLst>
            <a:outerShdw blurRad="50800" dist="38100" dir="5400000" algn="t" rotWithShape="0">
              <a:prstClr val="black">
                <a:alpha val="40000"/>
              </a:prstClr>
            </a:outerShdw>
            <a:reflection blurRad="6350" stA="50000" endA="300" endPos="55000" dir="5400000" sy="-100000" algn="bl" rotWithShape="0"/>
          </a:effectLst>
        </p:spPr>
        <p:style>
          <a:lnRef idx="3">
            <a:schemeClr val="accent2"/>
          </a:lnRef>
          <a:fillRef idx="0">
            <a:schemeClr val="accent2"/>
          </a:fillRef>
          <a:effectRef idx="2">
            <a:schemeClr val="accent2"/>
          </a:effectRef>
          <a:fontRef idx="minor">
            <a:schemeClr val="tx1"/>
          </a:fontRef>
        </p:style>
      </p:cxnSp>
      <p:sp>
        <p:nvSpPr>
          <p:cNvPr id="22" name="Slide Number Placeholder 19"/>
          <p:cNvSpPr txBox="1">
            <a:spLocks/>
          </p:cNvSpPr>
          <p:nvPr/>
        </p:nvSpPr>
        <p:spPr>
          <a:xfrm>
            <a:off x="11293522" y="6242049"/>
            <a:ext cx="914400" cy="593725"/>
          </a:xfrm>
          <a:prstGeom prst="rect">
            <a:avLst/>
          </a:prstGeom>
        </p:spPr>
        <p:txBody>
          <a:bodyPr vert="horz" lIns="45720" tIns="45720" rIns="45720" bIns="45720" rtlCol="0" anchor="ctr">
            <a:normAutofit/>
          </a:bodyPr>
          <a:lstStyle>
            <a:defPPr>
              <a:defRPr lang="en-US"/>
            </a:defPPr>
            <a:lvl1pPr marL="0" algn="ctr" defTabSz="914400" rtl="0" eaLnBrk="1" latinLnBrk="0" hangingPunct="1">
              <a:defRPr sz="3600" kern="1200">
                <a:solidFill>
                  <a:schemeClr val="tx2">
                    <a:lumMod val="60000"/>
                    <a:lumOff val="4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CB2CF3AA-FFE0-4299-B600-F6FF7B73C5E7}" type="slidenum">
              <a:rPr lang="en-US" sz="1400" smtClean="0">
                <a:solidFill>
                  <a:schemeClr val="tx1">
                    <a:lumMod val="65000"/>
                    <a:lumOff val="35000"/>
                  </a:schemeClr>
                </a:solidFill>
              </a:rPr>
              <a:t>4</a:t>
            </a:fld>
            <a:endParaRPr lang="en-US" sz="1400" dirty="0">
              <a:solidFill>
                <a:schemeClr val="tx1">
                  <a:lumMod val="65000"/>
                  <a:lumOff val="35000"/>
                </a:schemeClr>
              </a:solidFill>
            </a:endParaRPr>
          </a:p>
        </p:txBody>
      </p:sp>
      <p:pic>
        <p:nvPicPr>
          <p:cNvPr id="18" name="Image 17">
            <a:extLst>
              <a:ext uri="{FF2B5EF4-FFF2-40B4-BE49-F238E27FC236}">
                <a16:creationId xmlns:a16="http://schemas.microsoft.com/office/drawing/2014/main" id="{C46D994E-272A-4CD3-B372-E69DC76BD7B2}"/>
              </a:ext>
            </a:extLst>
          </p:cNvPr>
          <p:cNvPicPr>
            <a:picLocks noChangeAspect="1"/>
          </p:cNvPicPr>
          <p:nvPr/>
        </p:nvPicPr>
        <p:blipFill>
          <a:blip r:embed="rId4"/>
          <a:stretch>
            <a:fillRect/>
          </a:stretch>
        </p:blipFill>
        <p:spPr>
          <a:xfrm>
            <a:off x="1168460" y="2119317"/>
            <a:ext cx="2036240" cy="902286"/>
          </a:xfrm>
          <a:prstGeom prst="rect">
            <a:avLst/>
          </a:prstGeom>
        </p:spPr>
      </p:pic>
      <p:pic>
        <p:nvPicPr>
          <p:cNvPr id="21" name="Image 20">
            <a:extLst>
              <a:ext uri="{FF2B5EF4-FFF2-40B4-BE49-F238E27FC236}">
                <a16:creationId xmlns:a16="http://schemas.microsoft.com/office/drawing/2014/main" id="{856E5D4F-D8F3-4114-8D1D-260D8260A12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30228" y="2030264"/>
            <a:ext cx="2620913" cy="1048366"/>
          </a:xfrm>
          <a:prstGeom prst="rect">
            <a:avLst/>
          </a:prstGeom>
        </p:spPr>
      </p:pic>
      <p:pic>
        <p:nvPicPr>
          <p:cNvPr id="24" name="Image 23" descr="Une image contenant clipart&#10;&#10;Description générée automatiquement">
            <a:extLst>
              <a:ext uri="{FF2B5EF4-FFF2-40B4-BE49-F238E27FC236}">
                <a16:creationId xmlns:a16="http://schemas.microsoft.com/office/drawing/2014/main" id="{0465A723-4EE2-42D2-8568-CD103189167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51141" y="3981478"/>
            <a:ext cx="3602454" cy="716193"/>
          </a:xfrm>
          <a:prstGeom prst="rect">
            <a:avLst/>
          </a:prstGeom>
        </p:spPr>
      </p:pic>
      <p:pic>
        <p:nvPicPr>
          <p:cNvPr id="26" name="Image 25">
            <a:extLst>
              <a:ext uri="{FF2B5EF4-FFF2-40B4-BE49-F238E27FC236}">
                <a16:creationId xmlns:a16="http://schemas.microsoft.com/office/drawing/2014/main" id="{A6AC449B-B827-4AF4-A2BB-3811E5F34F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66350" y="3688440"/>
            <a:ext cx="4116628" cy="1117507"/>
          </a:xfrm>
          <a:prstGeom prst="rect">
            <a:avLst/>
          </a:prstGeom>
        </p:spPr>
      </p:pic>
      <p:pic>
        <p:nvPicPr>
          <p:cNvPr id="17" name="Image 16" descr="Une image contenant dessin&#10;&#10;Description générée automatiquement">
            <a:extLst>
              <a:ext uri="{FF2B5EF4-FFF2-40B4-BE49-F238E27FC236}">
                <a16:creationId xmlns:a16="http://schemas.microsoft.com/office/drawing/2014/main" id="{684640F9-8063-4A19-877D-75384EA1B09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365607" y="1873592"/>
            <a:ext cx="1714500" cy="1209675"/>
          </a:xfrm>
          <a:prstGeom prst="rect">
            <a:avLst/>
          </a:prstGeom>
        </p:spPr>
      </p:pic>
    </p:spTree>
    <p:extLst>
      <p:ext uri="{BB962C8B-B14F-4D97-AF65-F5344CB8AC3E}">
        <p14:creationId xmlns:p14="http://schemas.microsoft.com/office/powerpoint/2010/main" val="934204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1772</TotalTime>
  <Words>512</Words>
  <Application>Microsoft Office PowerPoint</Application>
  <PresentationFormat>Grand écran</PresentationFormat>
  <Paragraphs>62</Paragraphs>
  <Slides>4</Slides>
  <Notes>4</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4</vt:i4>
      </vt:variant>
    </vt:vector>
  </HeadingPairs>
  <TitlesOfParts>
    <vt:vector size="8" baseType="lpstr">
      <vt:lpstr>Arial</vt:lpstr>
      <vt:lpstr>Calibri</vt:lpstr>
      <vt:lpstr>Calibri Light</vt:lpstr>
      <vt:lpstr>Office Theme</vt:lpstr>
      <vt:lpstr>Présentation PowerPoint</vt:lpstr>
      <vt:lpstr>A PROPOS DE NOUS</vt:lpstr>
      <vt:lpstr>NOTRE ACTIVITE</vt:lpstr>
      <vt:lpstr>NOS PARTENAIRES</vt:lpstr>
    </vt:vector>
  </TitlesOfParts>
  <Company>www.Win2Farsi.com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maryam</dc:creator>
  <cp:lastModifiedBy>Rita Nsimba</cp:lastModifiedBy>
  <cp:revision>75</cp:revision>
  <dcterms:created xsi:type="dcterms:W3CDTF">2019-02-12T10:07:49Z</dcterms:created>
  <dcterms:modified xsi:type="dcterms:W3CDTF">2019-10-31T18:14:40Z</dcterms:modified>
</cp:coreProperties>
</file>